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25" r:id="rId2"/>
    <p:sldId id="257" r:id="rId3"/>
    <p:sldId id="322" r:id="rId4"/>
    <p:sldId id="342" r:id="rId5"/>
    <p:sldId id="338" r:id="rId6"/>
    <p:sldId id="314" r:id="rId7"/>
    <p:sldId id="341" r:id="rId8"/>
    <p:sldId id="343" r:id="rId9"/>
    <p:sldId id="339" r:id="rId10"/>
    <p:sldId id="269" r:id="rId11"/>
    <p:sldId id="31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FEF"/>
    <a:srgbClr val="568D11"/>
    <a:srgbClr val="85AD32"/>
    <a:srgbClr val="4AA44A"/>
    <a:srgbClr val="0062AC"/>
    <a:srgbClr val="407434"/>
    <a:srgbClr val="0F97C7"/>
    <a:srgbClr val="019DD5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2815" autoAdjust="0"/>
  </p:normalViewPr>
  <p:slideViewPr>
    <p:cSldViewPr snapToGrid="0">
      <p:cViewPr>
        <p:scale>
          <a:sx n="100" d="100"/>
          <a:sy n="100" d="100"/>
        </p:scale>
        <p:origin x="-762" y="156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pPr/>
              <a:t>2022/4/7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看见这种话</a:t>
            </a:r>
            <a:r>
              <a:rPr lang="en-US" altLang="zh-CN" dirty="0"/>
              <a:t>, </a:t>
            </a:r>
            <a:r>
              <a:rPr lang="zh-CN" altLang="en-US" dirty="0"/>
              <a:t>很有意思</a:t>
            </a:r>
            <a:endParaRPr lang="en-US" altLang="zh-CN" dirty="0"/>
          </a:p>
          <a:p>
            <a:r>
              <a:rPr lang="zh-CN" altLang="en-US" dirty="0"/>
              <a:t>从最优化角度来看</a:t>
            </a:r>
            <a:r>
              <a:rPr lang="en-US" altLang="zh-CN" dirty="0"/>
              <a:t>, </a:t>
            </a:r>
            <a:r>
              <a:rPr lang="zh-CN" altLang="en-US" dirty="0"/>
              <a:t>自动泊车很安全</a:t>
            </a:r>
            <a:r>
              <a:rPr lang="en-US" altLang="zh-CN" dirty="0"/>
              <a:t>.. L0-L5</a:t>
            </a:r>
            <a:r>
              <a:rPr lang="zh-CN" altLang="en-US" dirty="0"/>
              <a:t>等级</a:t>
            </a:r>
            <a:r>
              <a:rPr lang="en-US" altLang="zh-CN" dirty="0"/>
              <a:t>, </a:t>
            </a:r>
            <a:r>
              <a:rPr lang="zh-CN" altLang="en-US" dirty="0"/>
              <a:t>观念逐渐接受</a:t>
            </a:r>
            <a:r>
              <a:rPr lang="en-US" altLang="zh-CN" dirty="0"/>
              <a:t>. </a:t>
            </a:r>
            <a:r>
              <a:rPr lang="zh-CN" altLang="en-US" dirty="0"/>
              <a:t>飞机</a:t>
            </a:r>
            <a:r>
              <a:rPr lang="en-US" altLang="zh-CN" dirty="0"/>
              <a:t>, </a:t>
            </a:r>
            <a:r>
              <a:rPr lang="zh-CN" altLang="en-US" dirty="0"/>
              <a:t>蒸汽机的自动化</a:t>
            </a:r>
            <a:endParaRPr lang="en-US" altLang="zh-CN" dirty="0"/>
          </a:p>
          <a:p>
            <a:r>
              <a:rPr lang="zh-CN" altLang="en-US" dirty="0"/>
              <a:t>目前的人工智能</a:t>
            </a:r>
            <a:r>
              <a:rPr lang="en-US" altLang="zh-CN" dirty="0"/>
              <a:t>(</a:t>
            </a:r>
            <a:r>
              <a:rPr lang="zh-CN" altLang="en-US" dirty="0"/>
              <a:t>数据驱动</a:t>
            </a:r>
            <a:r>
              <a:rPr lang="en-US" altLang="zh-CN" dirty="0"/>
              <a:t>), </a:t>
            </a:r>
            <a:r>
              <a:rPr lang="zh-CN" altLang="en-US" dirty="0"/>
              <a:t>辅助地位</a:t>
            </a:r>
            <a:r>
              <a:rPr lang="en-US" altLang="zh-CN" dirty="0"/>
              <a:t>. </a:t>
            </a:r>
            <a:r>
              <a:rPr lang="zh-CN" altLang="en-US" dirty="0"/>
              <a:t>运用其提高已有解决方案的性能很好</a:t>
            </a:r>
            <a:r>
              <a:rPr lang="en-US" altLang="zh-CN" dirty="0"/>
              <a:t>, </a:t>
            </a:r>
            <a:r>
              <a:rPr lang="zh-CN" altLang="en-US" dirty="0"/>
              <a:t>端到端直接应用不好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自己毕设拖的有点久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学者预测在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年路上将会出现大约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百万的自动驾驶和半自动驾驶汽车，在自动驾驶汽车完全与道路融合时，将会通过辅助驾驶的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六个等级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进行进化。分别是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L0-L5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车辆应当考虑若干优化目标以及约束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1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4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假设障碍物和车辆点集都拥有内点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28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这里不等式约束还可以挑</a:t>
            </a:r>
            <a:r>
              <a:rPr lang="en-US" altLang="zh-CN" dirty="0"/>
              <a:t>, </a:t>
            </a:r>
            <a:r>
              <a:rPr lang="zh-CN" altLang="en-US" dirty="0"/>
              <a:t>保证一定的前后距离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1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0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/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  <a:pPr/>
              <a:t>2022/4/7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主要内容</a:t>
              </a:r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682A8-D6B6-4FDA-A495-4D437BAFBB60}" type="datetimeFigureOut">
              <a:rPr lang="zh-CN" altLang="en-US" smtClean="0"/>
              <a:pPr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BDD927-E55F-4D12-BD2D-8ABE6C912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1277059"/>
              </p:ext>
            </p:extLst>
          </p:nvPr>
        </p:nvGraphicFramePr>
        <p:xfrm>
          <a:off x="0" y="1268760"/>
          <a:ext cx="1691680" cy="2376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个人反思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568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泊车规划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368707" y="51759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泊车规划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341840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算法思路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31934927"/>
              </p:ext>
            </p:extLst>
          </p:nvPr>
        </p:nvGraphicFramePr>
        <p:xfrm>
          <a:off x="7336" y="1268760"/>
          <a:ext cx="1691680" cy="237597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978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个人反思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矩形 17"/>
          <p:cNvSpPr/>
          <p:nvPr userDrawn="1"/>
        </p:nvSpPr>
        <p:spPr>
          <a:xfrm>
            <a:off x="0" y="1272662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泊车规划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3668" y="2060848"/>
            <a:ext cx="1695348" cy="806344"/>
            <a:chOff x="2257770" y="1738764"/>
            <a:chExt cx="1691680" cy="788186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2257770" y="1738764"/>
              <a:ext cx="1691680" cy="788186"/>
              <a:chOff x="0" y="1272662"/>
              <a:chExt cx="1691680" cy="788186"/>
            </a:xfrm>
            <a:solidFill>
              <a:srgbClr val="0070C0"/>
            </a:solidFill>
          </p:grpSpPr>
          <p:sp>
            <p:nvSpPr>
              <p:cNvPr id="28" name="矩形 27"/>
              <p:cNvSpPr/>
              <p:nvPr userDrawn="1"/>
            </p:nvSpPr>
            <p:spPr>
              <a:xfrm>
                <a:off x="0" y="1272662"/>
                <a:ext cx="1691680" cy="788186"/>
              </a:xfrm>
              <a:prstGeom prst="rect">
                <a:avLst/>
              </a:prstGeom>
              <a:solidFill>
                <a:srgbClr val="568D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算法思路</a:t>
                </a:r>
              </a:p>
            </p:txBody>
          </p:sp>
          <p:sp>
            <p:nvSpPr>
              <p:cNvPr id="29" name="等腰三角形 28"/>
              <p:cNvSpPr/>
              <p:nvPr userDrawn="1"/>
            </p:nvSpPr>
            <p:spPr>
              <a:xfrm rot="16200000">
                <a:off x="1547664" y="1594748"/>
                <a:ext cx="144016" cy="1440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等腰三角形 19"/>
            <p:cNvSpPr/>
            <p:nvPr userDrawn="1"/>
          </p:nvSpPr>
          <p:spPr>
            <a:xfrm rot="16200000">
              <a:off x="3805434" y="2060850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2602047"/>
              </p:ext>
            </p:extLst>
          </p:nvPr>
        </p:nvGraphicFramePr>
        <p:xfrm>
          <a:off x="0" y="1268760"/>
          <a:ext cx="1691680" cy="2376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泊车规划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个人反思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个人反思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568D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234187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8D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毕设行文思路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31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  <a:solidFill>
            <a:srgbClr val="568D11"/>
          </a:solidFill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1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0367" y="-675456"/>
            <a:ext cx="609679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-106878" y="1353784"/>
            <a:ext cx="12445340" cy="4239493"/>
            <a:chOff x="-106878" y="1353785"/>
            <a:chExt cx="12445340" cy="4096988"/>
          </a:xfrm>
        </p:grpSpPr>
        <p:sp>
          <p:nvSpPr>
            <p:cNvPr id="16" name="矩形 15"/>
            <p:cNvSpPr/>
            <p:nvPr/>
          </p:nvSpPr>
          <p:spPr>
            <a:xfrm>
              <a:off x="-106878" y="1353785"/>
              <a:ext cx="12445340" cy="2107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106878" y="3342904"/>
              <a:ext cx="12445340" cy="2107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flipV="1">
            <a:off x="5551077" y="1353785"/>
            <a:ext cx="588465" cy="327496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92759" y="2481875"/>
            <a:ext cx="83051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组会汇报</a:t>
            </a:r>
            <a:endParaRPr lang="en-US" altLang="zh-CN" sz="48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en-US" altLang="zh-CN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48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基于最优化的泊车规划</a:t>
            </a:r>
            <a:endParaRPr lang="en-US" altLang="zh-CN" sz="48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94464" y="4088482"/>
            <a:ext cx="5415148" cy="74603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rgbClr val="56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180" y="4088765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汇报人：莫子言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2944" y="4100533"/>
            <a:ext cx="186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导师：宋春跃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75508" y="4402168"/>
            <a:ext cx="307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工业智能与系统工程研究所</a:t>
            </a:r>
          </a:p>
        </p:txBody>
      </p:sp>
    </p:spTree>
  </p:cSld>
  <p:clrMapOvr>
    <a:masterClrMapping/>
  </p:clrMapOvr>
  <p:transition spd="slow" advClick="0" advTm="7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7" grpId="0" animBg="1"/>
      <p:bldP spid="23" grpId="0"/>
      <p:bldP spid="4" grpId="0" animBg="1"/>
      <p:bldP spid="3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4F9E9AE5-0D7A-47D5-B53A-489D38C63DB9}"/>
              </a:ext>
            </a:extLst>
          </p:cNvPr>
          <p:cNvSpPr txBox="1"/>
          <p:nvPr/>
        </p:nvSpPr>
        <p:spPr>
          <a:xfrm>
            <a:off x="2326595" y="2183081"/>
            <a:ext cx="6554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我认为的人工智能应该怎么应用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回归自己的毕设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05F36A-69A1-4175-A48B-577C2042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64" y="1847850"/>
            <a:ext cx="3985161" cy="103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5000">
        <p14:switch dir="r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19740" y="2710826"/>
            <a:ext cx="3552519" cy="143634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b="1" dirty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矩形 4"/>
          <p:cNvSpPr/>
          <p:nvPr/>
        </p:nvSpPr>
        <p:spPr>
          <a:xfrm>
            <a:off x="1" y="1"/>
            <a:ext cx="12192000" cy="1124744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" y="5733256"/>
            <a:ext cx="12192000" cy="1124744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8288" y="17150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泊车规划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8288" y="24691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算法思路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8288" y="32232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个人反思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76703" y="1618777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568D11"/>
            </a:solidFill>
            <a:ln>
              <a:solidFill>
                <a:srgbClr val="568D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68D1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8F2B29F4-7317-41CF-A24B-589FB652A09B}"/>
              </a:ext>
            </a:extLst>
          </p:cNvPr>
          <p:cNvSpPr txBox="1"/>
          <p:nvPr/>
        </p:nvSpPr>
        <p:spPr>
          <a:xfrm>
            <a:off x="1897312" y="1348602"/>
            <a:ext cx="8397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辅助驾驶六个等级</a:t>
            </a:r>
            <a:endParaRPr lang="en-US" altLang="zh-CN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DB751-8B99-4FA4-A20C-66C10FFD3E0D}"/>
              </a:ext>
            </a:extLst>
          </p:cNvPr>
          <p:cNvSpPr txBox="1"/>
          <p:nvPr/>
        </p:nvSpPr>
        <p:spPr>
          <a:xfrm>
            <a:off x="1897312" y="1720459"/>
            <a:ext cx="8397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L0: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无自动驾驶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L1: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辅助驾驶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自适应巡航系统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L2: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部分自动驾驶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特斯拉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自动导航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L3: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有条件的自动驾驶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根据环境感知做出更明智的决策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L4: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高度自动驾驶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特定环境执行所有的驾驶任务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限速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L5: 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完全自动驾驶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未向公众开放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1026" name="Picture 2" descr="https://pic3.zhimg.com/80/v2-033bebd36d4203cf15ebd53d524afcca_720w.jpg">
            <a:extLst>
              <a:ext uri="{FF2B5EF4-FFF2-40B4-BE49-F238E27FC236}">
                <a16:creationId xmlns:a16="http://schemas.microsoft.com/office/drawing/2014/main" id="{5D5268A0-2435-47C7-A436-79D0FA00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2" y="3564593"/>
            <a:ext cx="509484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FAD7051E-B4B4-4546-89FE-F678D36C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97" y="3564593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791FE0-69A0-457F-9700-834FA07D393D}"/>
              </a:ext>
            </a:extLst>
          </p:cNvPr>
          <p:cNvSpPr/>
          <p:nvPr/>
        </p:nvSpPr>
        <p:spPr bwMode="auto">
          <a:xfrm>
            <a:off x="1822450" y="3505831"/>
            <a:ext cx="5245100" cy="2998633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C2718-2366-4D17-891A-04253AA34541}"/>
              </a:ext>
            </a:extLst>
          </p:cNvPr>
          <p:cNvSpPr/>
          <p:nvPr/>
        </p:nvSpPr>
        <p:spPr bwMode="auto">
          <a:xfrm>
            <a:off x="7067014" y="3504721"/>
            <a:ext cx="4124860" cy="2999744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</p:spTree>
  </p:cSld>
  <p:clrMapOvr>
    <a:masterClrMapping/>
  </p:clrMapOvr>
  <p:transition spd="slow" advTm="5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8F2B29F4-7317-41CF-A24B-589FB652A09B}"/>
              </a:ext>
            </a:extLst>
          </p:cNvPr>
          <p:cNvSpPr txBox="1"/>
          <p:nvPr/>
        </p:nvSpPr>
        <p:spPr>
          <a:xfrm>
            <a:off x="1897313" y="1348602"/>
            <a:ext cx="7894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规划</a:t>
            </a:r>
            <a:r>
              <a:rPr lang="en-US" altLang="zh-CN" sz="2400" dirty="0"/>
              <a:t>(planning) </a:t>
            </a:r>
            <a:r>
              <a:rPr lang="zh-CN" altLang="en-US" sz="2400" dirty="0"/>
              <a:t>可分为路由寻径</a:t>
            </a:r>
            <a:r>
              <a:rPr lang="en-US" altLang="zh-CN" sz="2400" dirty="0"/>
              <a:t>(Routing), </a:t>
            </a:r>
            <a:r>
              <a:rPr lang="zh-CN" altLang="en-US" sz="2400" dirty="0"/>
              <a:t>行为决策</a:t>
            </a:r>
            <a:r>
              <a:rPr lang="en-US" altLang="zh-CN" sz="2400" dirty="0"/>
              <a:t>(Behavioral Decision),</a:t>
            </a:r>
            <a:r>
              <a:rPr lang="zh-CN" altLang="en-US" sz="2400" dirty="0"/>
              <a:t> </a:t>
            </a:r>
            <a:r>
              <a:rPr lang="zh-CN" altLang="en-US" sz="2400" b="1" dirty="0"/>
              <a:t>运动规划</a:t>
            </a:r>
            <a:r>
              <a:rPr lang="en-US" altLang="zh-CN" sz="2400" b="1" dirty="0"/>
              <a:t>(Motion Planning)</a:t>
            </a:r>
            <a:endParaRPr lang="en-US" altLang="zh-CN" sz="3200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8DB751-8B99-4FA4-A20C-66C10FFD3E0D}"/>
              </a:ext>
            </a:extLst>
          </p:cNvPr>
          <p:cNvSpPr txBox="1"/>
          <p:nvPr/>
        </p:nvSpPr>
        <p:spPr>
          <a:xfrm>
            <a:off x="1782421" y="2226326"/>
            <a:ext cx="8397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基于搜索</a:t>
            </a:r>
            <a:r>
              <a:rPr lang="en-US" altLang="zh-CN" dirty="0"/>
              <a:t>: </a:t>
            </a:r>
            <a:r>
              <a:rPr lang="zh-CN" altLang="en-US" dirty="0"/>
              <a:t>栅格化</a:t>
            </a:r>
            <a:r>
              <a:rPr lang="en-US" altLang="zh-CN" dirty="0"/>
              <a:t>/</a:t>
            </a:r>
            <a:r>
              <a:rPr lang="zh-CN" altLang="en-US" dirty="0"/>
              <a:t>离散采样</a:t>
            </a:r>
            <a:r>
              <a:rPr lang="en-US" altLang="zh-CN" dirty="0"/>
              <a:t>+A*</a:t>
            </a:r>
            <a:r>
              <a:rPr lang="zh-CN" altLang="en-US" dirty="0"/>
              <a:t>搜索</a:t>
            </a:r>
            <a:endParaRPr lang="en-US" altLang="zh-CN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“</a:t>
            </a:r>
            <a:r>
              <a:rPr lang="zh-CN" altLang="en-US" dirty="0"/>
              <a:t>智能</a:t>
            </a:r>
            <a:r>
              <a:rPr lang="en-US" altLang="zh-CN" dirty="0"/>
              <a:t>”</a:t>
            </a:r>
            <a:r>
              <a:rPr lang="zh-CN" altLang="en-US" dirty="0"/>
              <a:t>方法</a:t>
            </a:r>
            <a:r>
              <a:rPr lang="en-US" altLang="zh-CN" dirty="0"/>
              <a:t>: </a:t>
            </a:r>
            <a:r>
              <a:rPr lang="zh-CN" altLang="en-US" dirty="0"/>
              <a:t>神经网络</a:t>
            </a:r>
            <a:r>
              <a:rPr lang="en-US" altLang="zh-CN" dirty="0"/>
              <a:t>, </a:t>
            </a:r>
            <a:r>
              <a:rPr lang="zh-CN" altLang="en-US" dirty="0"/>
              <a:t>遗传算法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基于优化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: 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以最优化命题描述并求解目标问题</a:t>
            </a:r>
            <a:endParaRPr lang="en-US" altLang="zh-CN" b="1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其他方法</a:t>
            </a:r>
            <a:r>
              <a:rPr lang="en-US" altLang="zh-CN" dirty="0"/>
              <a:t>: </a:t>
            </a:r>
            <a:r>
              <a:rPr lang="zh-CN" altLang="en-US" dirty="0"/>
              <a:t>人工势场法</a:t>
            </a:r>
            <a:r>
              <a:rPr lang="en-US" altLang="zh-CN" dirty="0"/>
              <a:t>, </a:t>
            </a:r>
            <a:r>
              <a:rPr lang="zh-CN" altLang="en-US" dirty="0"/>
              <a:t>曲线拟合法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791FE0-69A0-457F-9700-834FA07D393D}"/>
              </a:ext>
            </a:extLst>
          </p:cNvPr>
          <p:cNvSpPr/>
          <p:nvPr/>
        </p:nvSpPr>
        <p:spPr bwMode="auto">
          <a:xfrm>
            <a:off x="1839571" y="3693424"/>
            <a:ext cx="1975866" cy="1553713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C2718-2366-4D17-891A-04253AA34541}"/>
              </a:ext>
            </a:extLst>
          </p:cNvPr>
          <p:cNvSpPr/>
          <p:nvPr/>
        </p:nvSpPr>
        <p:spPr bwMode="auto">
          <a:xfrm>
            <a:off x="8878780" y="1458157"/>
            <a:ext cx="2233867" cy="1553713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58EDBC-3BCC-4E01-9274-94249A532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13" y="3744353"/>
            <a:ext cx="1860974" cy="1440000"/>
          </a:xfrm>
          <a:prstGeom prst="rect">
            <a:avLst/>
          </a:prstGeom>
        </p:spPr>
      </p:pic>
      <p:pic>
        <p:nvPicPr>
          <p:cNvPr id="2054" name="Picture 6" descr="https://pic1.zhimg.com/v2-c2bc61b6803c558101327a8bc83487f8_b.webp">
            <a:extLst>
              <a:ext uri="{FF2B5EF4-FFF2-40B4-BE49-F238E27FC236}">
                <a16:creationId xmlns:a16="http://schemas.microsoft.com/office/drawing/2014/main" id="{8AE22215-8435-4B4E-BE08-BB8F77A325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75" y="3744353"/>
            <a:ext cx="186530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ic1.zhimg.com/80/v2-17371602d30228da004042dc2d9eba44_720w.jpg">
            <a:extLst>
              <a:ext uri="{FF2B5EF4-FFF2-40B4-BE49-F238E27FC236}">
                <a16:creationId xmlns:a16="http://schemas.microsoft.com/office/drawing/2014/main" id="{AC87F9D0-7B8C-40AC-9E4D-70B465A2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04" y="3729110"/>
            <a:ext cx="386865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ic4.zhimg.com/v2-8e06b5db11d8a3eaab3cd0a984900247_b.webp">
            <a:extLst>
              <a:ext uri="{FF2B5EF4-FFF2-40B4-BE49-F238E27FC236}">
                <a16:creationId xmlns:a16="http://schemas.microsoft.com/office/drawing/2014/main" id="{430BAE37-C9F3-419D-9D11-8EF9B290C8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214" y="1509086"/>
            <a:ext cx="2065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1976D9-754C-4152-81F3-6CE3CC370E66}"/>
              </a:ext>
            </a:extLst>
          </p:cNvPr>
          <p:cNvSpPr txBox="1"/>
          <p:nvPr/>
        </p:nvSpPr>
        <p:spPr>
          <a:xfrm>
            <a:off x="2067548" y="5266325"/>
            <a:ext cx="151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A*</a:t>
            </a:r>
            <a:r>
              <a:rPr lang="zh-CN" altLang="en-US" dirty="0"/>
              <a:t>算法</a:t>
            </a:r>
            <a:endParaRPr lang="en-US" altLang="zh-CN" dirty="0"/>
          </a:p>
          <a:p>
            <a:pPr algn="ctr"/>
            <a:r>
              <a:rPr lang="en-US" altLang="zh-CN" dirty="0"/>
              <a:t>(</a:t>
            </a:r>
            <a:r>
              <a:rPr lang="zh-CN" altLang="en-US" dirty="0"/>
              <a:t>栅格</a:t>
            </a:r>
            <a:r>
              <a:rPr lang="en-US" altLang="zh-CN" dirty="0"/>
              <a:t>+</a:t>
            </a:r>
            <a:r>
              <a:rPr lang="zh-CN" altLang="en-US" dirty="0"/>
              <a:t>搜索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EDC04E-DD38-4B38-9922-1E6EE8BAD802}"/>
              </a:ext>
            </a:extLst>
          </p:cNvPr>
          <p:cNvSpPr/>
          <p:nvPr/>
        </p:nvSpPr>
        <p:spPr bwMode="auto">
          <a:xfrm>
            <a:off x="4482293" y="3693424"/>
            <a:ext cx="1975866" cy="1553713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8ECD8C-6038-49DA-A014-A9E7AB9860F1}"/>
              </a:ext>
            </a:extLst>
          </p:cNvPr>
          <p:cNvSpPr txBox="1"/>
          <p:nvPr/>
        </p:nvSpPr>
        <p:spPr>
          <a:xfrm>
            <a:off x="4710270" y="5266326"/>
            <a:ext cx="151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RRT</a:t>
            </a:r>
            <a:r>
              <a:rPr lang="zh-CN" altLang="en-US" dirty="0"/>
              <a:t>算法</a:t>
            </a:r>
            <a:endParaRPr lang="en-US" altLang="zh-CN" dirty="0"/>
          </a:p>
          <a:p>
            <a:pPr algn="ctr"/>
            <a:r>
              <a:rPr lang="en-US" altLang="zh-CN" dirty="0"/>
              <a:t>(</a:t>
            </a:r>
            <a:r>
              <a:rPr lang="zh-CN" altLang="en-US" dirty="0"/>
              <a:t>随机</a:t>
            </a:r>
            <a:r>
              <a:rPr lang="en-US" altLang="zh-CN" dirty="0"/>
              <a:t>+</a:t>
            </a:r>
            <a:r>
              <a:rPr lang="zh-CN" altLang="en-US" dirty="0"/>
              <a:t>搜索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980E45-35DF-435A-9546-536A37AECD38}"/>
              </a:ext>
            </a:extLst>
          </p:cNvPr>
          <p:cNvSpPr txBox="1"/>
          <p:nvPr/>
        </p:nvSpPr>
        <p:spPr>
          <a:xfrm>
            <a:off x="9235757" y="3019474"/>
            <a:ext cx="151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Reeds-</a:t>
            </a:r>
            <a:r>
              <a:rPr lang="en-US" altLang="zh-CN" dirty="0" err="1"/>
              <a:t>Shepp</a:t>
            </a:r>
            <a:endParaRPr lang="en-US" altLang="zh-CN" dirty="0"/>
          </a:p>
          <a:p>
            <a:pPr algn="ctr"/>
            <a:r>
              <a:rPr lang="zh-CN" altLang="en-US" dirty="0"/>
              <a:t>曲线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CB82E2-7531-4B06-A14F-6C4444016606}"/>
              </a:ext>
            </a:extLst>
          </p:cNvPr>
          <p:cNvSpPr/>
          <p:nvPr/>
        </p:nvSpPr>
        <p:spPr bwMode="auto">
          <a:xfrm>
            <a:off x="7142705" y="3693424"/>
            <a:ext cx="3987631" cy="1553713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977DB9-1B7E-414A-BD53-388373F36996}"/>
              </a:ext>
            </a:extLst>
          </p:cNvPr>
          <p:cNvSpPr txBox="1"/>
          <p:nvPr/>
        </p:nvSpPr>
        <p:spPr>
          <a:xfrm>
            <a:off x="8376564" y="5261874"/>
            <a:ext cx="151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人工势场法</a:t>
            </a:r>
          </a:p>
        </p:txBody>
      </p:sp>
    </p:spTree>
    <p:extLst>
      <p:ext uri="{BB962C8B-B14F-4D97-AF65-F5344CB8AC3E}">
        <p14:creationId xmlns:p14="http://schemas.microsoft.com/office/powerpoint/2010/main" val="1089275219"/>
      </p:ext>
    </p:extLst>
  </p:cSld>
  <p:clrMapOvr>
    <a:masterClrMapping/>
  </p:clrMapOvr>
  <p:transition spd="slow" advTm="5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8288" y="17150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泊车规划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8288" y="24691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算法思路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8288" y="32232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个人反思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76703" y="2397381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568D11"/>
            </a:solidFill>
            <a:ln>
              <a:solidFill>
                <a:srgbClr val="568D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68D1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8336836"/>
      </p:ext>
    </p:extLst>
  </p:cSld>
  <p:clrMapOvr>
    <a:masterClrMapping/>
  </p:clrMapOvr>
  <p:transition spd="slow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9AE1A5-025F-467C-A827-30A9144A40B1}"/>
              </a:ext>
            </a:extLst>
          </p:cNvPr>
          <p:cNvSpPr txBox="1"/>
          <p:nvPr/>
        </p:nvSpPr>
        <p:spPr>
          <a:xfrm>
            <a:off x="1795245" y="1384291"/>
            <a:ext cx="492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泊车规划的最优化建模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8F7F0-6EE6-4EFB-9C10-1F1EDAE6481C}"/>
              </a:ext>
            </a:extLst>
          </p:cNvPr>
          <p:cNvSpPr txBox="1"/>
          <p:nvPr/>
        </p:nvSpPr>
        <p:spPr>
          <a:xfrm>
            <a:off x="1795245" y="1845956"/>
            <a:ext cx="4543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决策变量</a:t>
            </a:r>
            <a:r>
              <a:rPr lang="en-US" altLang="zh-CN" sz="1600" dirty="0"/>
              <a:t>: </a:t>
            </a:r>
            <a:r>
              <a:rPr lang="zh-CN" altLang="en-US" sz="1600" dirty="0"/>
              <a:t>一条时空轨迹</a:t>
            </a:r>
            <a:r>
              <a:rPr lang="en-US" altLang="zh-CN" sz="1600" dirty="0"/>
              <a:t>/</a:t>
            </a:r>
            <a:r>
              <a:rPr lang="zh-CN" altLang="en-US" sz="1600" dirty="0"/>
              <a:t>控制序列</a:t>
            </a:r>
            <a:endParaRPr lang="en-US" altLang="zh-CN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目标函数</a:t>
            </a:r>
            <a:r>
              <a:rPr lang="en-US" altLang="zh-CN" sz="1600" dirty="0"/>
              <a:t>: </a:t>
            </a:r>
            <a:r>
              <a:rPr lang="zh-CN" altLang="en-US" sz="1600" dirty="0"/>
              <a:t>快速</a:t>
            </a:r>
            <a:r>
              <a:rPr lang="en-US" altLang="zh-CN" sz="1600" dirty="0"/>
              <a:t>, </a:t>
            </a:r>
            <a:r>
              <a:rPr lang="zh-CN" altLang="en-US" sz="1600" dirty="0"/>
              <a:t>省油</a:t>
            </a:r>
            <a:r>
              <a:rPr lang="en-US" altLang="zh-CN" sz="1600" dirty="0"/>
              <a:t>, </a:t>
            </a:r>
            <a:r>
              <a:rPr lang="zh-CN" altLang="en-US" sz="1600" dirty="0"/>
              <a:t>平稳</a:t>
            </a:r>
            <a:r>
              <a:rPr lang="en-US" altLang="zh-CN" sz="1600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约束</a:t>
            </a:r>
            <a:r>
              <a:rPr lang="en-US" altLang="zh-CN" sz="1600" dirty="0"/>
              <a:t>: </a:t>
            </a:r>
            <a:r>
              <a:rPr lang="zh-CN" altLang="en-US" sz="1600" dirty="0"/>
              <a:t>车辆动力学</a:t>
            </a:r>
            <a:r>
              <a:rPr lang="en-US" altLang="zh-CN" sz="1600" dirty="0"/>
              <a:t>, </a:t>
            </a:r>
            <a:r>
              <a:rPr lang="zh-CN" altLang="en-US" sz="1600" dirty="0"/>
              <a:t>避碰</a:t>
            </a:r>
            <a:r>
              <a:rPr lang="en-US" altLang="zh-CN" sz="1600" dirty="0"/>
              <a:t>, </a:t>
            </a:r>
            <a:r>
              <a:rPr lang="zh-CN" altLang="en-US" sz="1600" dirty="0"/>
              <a:t>起点终点</a:t>
            </a:r>
            <a:r>
              <a:rPr lang="en-US" altLang="zh-CN" sz="16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2B109C-0FF5-42F2-98E0-0E6364F66C8F}"/>
                  </a:ext>
                </a:extLst>
              </p:cNvPr>
              <p:cNvSpPr txBox="1"/>
              <p:nvPr/>
            </p:nvSpPr>
            <p:spPr>
              <a:xfrm>
                <a:off x="1900020" y="2863258"/>
                <a:ext cx="4095751" cy="3566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1.</a:t>
                </a:r>
                <a:r>
                  <a:rPr lang="zh-CN" altLang="en-US" sz="1600" dirty="0"/>
                  <a:t> </a:t>
                </a:r>
                <a:r>
                  <a:rPr lang="zh-CN" altLang="en-US" sz="1600" b="1" dirty="0"/>
                  <a:t>离散状态</a:t>
                </a:r>
                <a:r>
                  <a:rPr lang="zh-CN" altLang="en-US" sz="1600" dirty="0"/>
                  <a:t>下的车辆动力学方程</a:t>
                </a:r>
                <a:r>
                  <a:rPr lang="en-US" altLang="zh-CN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600" dirty="0"/>
                  <a:t>位置</a:t>
                </a:r>
                <a:r>
                  <a:rPr lang="en-US" altLang="zh-CN" sz="1600" dirty="0"/>
                  <a:t>, </a:t>
                </a:r>
                <a:r>
                  <a:rPr lang="zh-CN" altLang="en-US" sz="1600" dirty="0"/>
                  <a:t>速度</a:t>
                </a:r>
                <a:r>
                  <a:rPr lang="en-US" altLang="zh-CN" sz="1600" dirty="0"/>
                  <a:t>, </a:t>
                </a:r>
                <a:r>
                  <a:rPr lang="zh-CN" altLang="en-US" sz="1600" dirty="0"/>
                  <a:t>车的方向</a:t>
                </a:r>
                <a:endParaRPr lang="en-US" altLang="zh-CN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1600" dirty="0"/>
                  <a:t>加速度</a:t>
                </a:r>
                <a:r>
                  <a:rPr lang="en-US" altLang="zh-CN" sz="1600" dirty="0"/>
                  <a:t>, </a:t>
                </a:r>
                <a:r>
                  <a:rPr lang="zh-CN" altLang="en-US" sz="1600" dirty="0"/>
                  <a:t>方向盘角度</a:t>
                </a:r>
                <a:endParaRPr lang="en-US" altLang="zh-CN" sz="1600" dirty="0"/>
              </a:p>
              <a:p>
                <a:r>
                  <a:rPr lang="en-US" altLang="zh-CN" sz="1600" dirty="0"/>
                  <a:t>2. </a:t>
                </a:r>
                <a:r>
                  <a:rPr lang="zh-CN" altLang="en-US" sz="1600" b="1" dirty="0"/>
                  <a:t>避碰约束</a:t>
                </a:r>
                <a:r>
                  <a:rPr lang="en-US" altLang="zh-CN" sz="1600" dirty="0"/>
                  <a:t>. </a:t>
                </a:r>
                <a:r>
                  <a:rPr lang="zh-CN" altLang="en-US" sz="1600" dirty="0"/>
                  <a:t>将障碍物视为</a:t>
                </a:r>
                <a:r>
                  <a:rPr lang="zh-CN" altLang="en-US" sz="1600" b="1" dirty="0"/>
                  <a:t>凸集的并集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𝕆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.</a:t>
                </a:r>
                <a:r>
                  <a:rPr lang="zh-CN" altLang="en-US" sz="1600" dirty="0"/>
                  <a:t>每个凸集可以用</a:t>
                </a:r>
                <a:r>
                  <a:rPr lang="zh-CN" altLang="en-US" sz="1600" b="1" dirty="0"/>
                  <a:t>不等式约束</a:t>
                </a:r>
                <a:r>
                  <a:rPr lang="zh-CN" altLang="en-US" sz="1600" dirty="0"/>
                  <a:t>描述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𝕆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dirty="0"/>
              </a:p>
              <a:p>
                <a:r>
                  <a:rPr lang="zh-CN" altLang="en-US" sz="1600" b="0" dirty="0">
                    <a:latin typeface="Cambria Math" panose="02040503050406030204" pitchFamily="18" charset="0"/>
                  </a:rPr>
                  <a:t>车辆形状用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𝔹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𝐺𝑦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zh-CN" altLang="en-US" sz="1600" b="0" dirty="0">
                    <a:latin typeface="Cambria Math" panose="02040503050406030204" pitchFamily="18" charset="0"/>
                  </a:rPr>
                  <a:t>表示</a:t>
                </a:r>
                <a:r>
                  <a:rPr lang="en-US" altLang="zh-CN" sz="1600" b="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b="0" dirty="0">
                    <a:latin typeface="Cambria Math" panose="02040503050406030204" pitchFamily="18" charset="0"/>
                  </a:rPr>
                  <a:t>步车辆对应点集为</a:t>
                </a:r>
                <a:endParaRPr lang="en-US" altLang="zh-CN" sz="16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/>
                  <a:t>3. </a:t>
                </a:r>
                <a:r>
                  <a:rPr lang="zh-CN" altLang="en-US" sz="1600" dirty="0"/>
                  <a:t>起点终点给定</a:t>
                </a:r>
                <a:r>
                  <a:rPr lang="en-US" altLang="zh-CN" sz="1600" dirty="0"/>
                  <a:t>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r>
                  <a:rPr lang="en-US" altLang="zh-CN" sz="1600" dirty="0"/>
                  <a:t>4. </a:t>
                </a:r>
                <a:r>
                  <a:rPr lang="zh-CN" altLang="en-US" sz="1600" dirty="0"/>
                  <a:t>其他车辆约束</a:t>
                </a:r>
                <a:r>
                  <a:rPr lang="en-US" altLang="zh-CN" sz="1600" dirty="0"/>
                  <a:t>: </a:t>
                </a:r>
                <a:r>
                  <a:rPr lang="zh-CN" altLang="en-US" sz="1600" dirty="0"/>
                  <a:t>方向盘角度限制等</a:t>
                </a:r>
                <a:r>
                  <a:rPr lang="en-US" altLang="zh-CN" sz="1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sz="16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2B109C-0FF5-42F2-98E0-0E6364F6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20" y="2863258"/>
                <a:ext cx="4095751" cy="3566682"/>
              </a:xfrm>
              <a:prstGeom prst="rect">
                <a:avLst/>
              </a:prstGeom>
              <a:blipFill>
                <a:blip r:embed="rId3"/>
                <a:stretch>
                  <a:fillRect l="-893" t="-855" r="-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5166C552-8E24-4931-BE8B-8EF46B040531}"/>
              </a:ext>
            </a:extLst>
          </p:cNvPr>
          <p:cNvSpPr/>
          <p:nvPr/>
        </p:nvSpPr>
        <p:spPr>
          <a:xfrm>
            <a:off x="5995771" y="3230951"/>
            <a:ext cx="72887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平面凸多边形 的图像结果">
            <a:extLst>
              <a:ext uri="{FF2B5EF4-FFF2-40B4-BE49-F238E27FC236}">
                <a16:creationId xmlns:a16="http://schemas.microsoft.com/office/drawing/2014/main" id="{C43E4F85-77FD-46CC-A117-5D47C528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635" y="4455830"/>
            <a:ext cx="24384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6F5AB1-9FCA-4EEE-9302-44922929B85D}"/>
                  </a:ext>
                </a:extLst>
              </p:cNvPr>
              <p:cNvSpPr txBox="1"/>
              <p:nvPr/>
            </p:nvSpPr>
            <p:spPr>
              <a:xfrm>
                <a:off x="7722502" y="2244142"/>
                <a:ext cx="4543425" cy="197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/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𝔹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r>
                  <a:rPr lang="zh-CN" altLang="en-US" sz="1600" dirty="0"/>
                  <a:t>这里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=1,….,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6F5AB1-9FCA-4EEE-9302-44922929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502" y="2244142"/>
                <a:ext cx="4543425" cy="1973617"/>
              </a:xfrm>
              <a:prstGeom prst="rect">
                <a:avLst/>
              </a:prstGeom>
              <a:blipFill>
                <a:blip r:embed="rId5"/>
                <a:stretch>
                  <a:fillRect l="-805" b="-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B883868-93BD-415C-910F-4D73C40895D4}"/>
              </a:ext>
            </a:extLst>
          </p:cNvPr>
          <p:cNvSpPr txBox="1"/>
          <p:nvPr/>
        </p:nvSpPr>
        <p:spPr>
          <a:xfrm>
            <a:off x="8251139" y="4206418"/>
            <a:ext cx="348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第二个约束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</a:p>
        </p:txBody>
      </p:sp>
      <p:pic>
        <p:nvPicPr>
          <p:cNvPr id="3076" name="Picture 4" descr="https://pic1.zhimg.com/80/v2-c38860545e13692d3aafd25f4e7d666c_720w.jpg">
            <a:extLst>
              <a:ext uri="{FF2B5EF4-FFF2-40B4-BE49-F238E27FC236}">
                <a16:creationId xmlns:a16="http://schemas.microsoft.com/office/drawing/2014/main" id="{479070AA-7174-4C12-99F4-2A53C0A4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800" y="1469177"/>
            <a:ext cx="209277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9AE1A5-025F-467C-A827-30A9144A40B1}"/>
              </a:ext>
            </a:extLst>
          </p:cNvPr>
          <p:cNvSpPr txBox="1"/>
          <p:nvPr/>
        </p:nvSpPr>
        <p:spPr>
          <a:xfrm>
            <a:off x="1754234" y="1368397"/>
            <a:ext cx="492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9A7D6-8E72-4AAD-B0D7-38ADA030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35" y="2115284"/>
            <a:ext cx="2156485" cy="1225457"/>
          </a:xfrm>
          <a:prstGeom prst="rect">
            <a:avLst/>
          </a:prstGeom>
        </p:spPr>
      </p:pic>
      <p:sp>
        <p:nvSpPr>
          <p:cNvPr id="6" name="箭头: 下 74">
            <a:extLst>
              <a:ext uri="{FF2B5EF4-FFF2-40B4-BE49-F238E27FC236}">
                <a16:creationId xmlns:a16="http://schemas.microsoft.com/office/drawing/2014/main" id="{ABB84AFE-C931-4911-8C24-298F371FC6F5}"/>
              </a:ext>
            </a:extLst>
          </p:cNvPr>
          <p:cNvSpPr/>
          <p:nvPr/>
        </p:nvSpPr>
        <p:spPr bwMode="auto">
          <a:xfrm>
            <a:off x="8977834" y="3553196"/>
            <a:ext cx="305013" cy="467250"/>
          </a:xfrm>
          <a:prstGeom prst="down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B4AB49A-4999-469A-A65A-F91EE6C39203}"/>
                  </a:ext>
                </a:extLst>
              </p:cNvPr>
              <p:cNvSpPr txBox="1"/>
              <p:nvPr/>
            </p:nvSpPr>
            <p:spPr>
              <a:xfrm>
                <a:off x="5461394" y="2405104"/>
                <a:ext cx="2375070" cy="645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B4AB49A-4999-469A-A65A-F91EE6C3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394" y="2405104"/>
                <a:ext cx="2375070" cy="645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74">
            <a:extLst>
              <a:ext uri="{FF2B5EF4-FFF2-40B4-BE49-F238E27FC236}">
                <a16:creationId xmlns:a16="http://schemas.microsoft.com/office/drawing/2014/main" id="{E450DE25-4827-4662-A08A-E7560CC341A5}"/>
              </a:ext>
            </a:extLst>
          </p:cNvPr>
          <p:cNvSpPr/>
          <p:nvPr/>
        </p:nvSpPr>
        <p:spPr bwMode="auto">
          <a:xfrm rot="16200000">
            <a:off x="5177860" y="2511667"/>
            <a:ext cx="305013" cy="467250"/>
          </a:xfrm>
          <a:prstGeom prst="down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815D02-F1C0-4F78-8A89-86C1C60A9DA9}"/>
              </a:ext>
            </a:extLst>
          </p:cNvPr>
          <p:cNvSpPr/>
          <p:nvPr/>
        </p:nvSpPr>
        <p:spPr bwMode="auto">
          <a:xfrm>
            <a:off x="3052678" y="2152682"/>
            <a:ext cx="1876208" cy="1225457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DCAE59-2EB6-4947-9B36-43AB15E85396}"/>
              </a:ext>
            </a:extLst>
          </p:cNvPr>
          <p:cNvSpPr/>
          <p:nvPr/>
        </p:nvSpPr>
        <p:spPr bwMode="auto">
          <a:xfrm>
            <a:off x="5681602" y="2149844"/>
            <a:ext cx="1952408" cy="1225456"/>
          </a:xfrm>
          <a:prstGeom prst="rect">
            <a:avLst/>
          </a:prstGeom>
          <a:noFill/>
          <a:ln w="19050" cap="flat" cmpd="sng" algn="ctr">
            <a:solidFill>
              <a:srgbClr val="3333C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80278F-2C07-40DE-ACD3-C346F043A922}"/>
              </a:ext>
            </a:extLst>
          </p:cNvPr>
          <p:cNvGrpSpPr/>
          <p:nvPr/>
        </p:nvGrpSpPr>
        <p:grpSpPr>
          <a:xfrm>
            <a:off x="7930856" y="4020069"/>
            <a:ext cx="4953000" cy="1223770"/>
            <a:chOff x="4664201" y="3239936"/>
            <a:chExt cx="4953000" cy="1223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44C4153-5992-465D-81E3-3216849C7483}"/>
                    </a:ext>
                  </a:extLst>
                </p:cNvPr>
                <p:cNvSpPr/>
                <p:nvPr/>
              </p:nvSpPr>
              <p:spPr>
                <a:xfrm>
                  <a:off x="4664201" y="3239936"/>
                  <a:ext cx="4953000" cy="117221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max</m:t>
                            </m:r>
                            <m: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</m:fName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(2)</m:t>
                                </m:r>
                              </m:sup>
                            </m:s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CN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&amp;=−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&amp;≤1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≥0&amp;, 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</m:t>
                                    </m:r>
                                  </m:e>
                                </m:eqAr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44C4153-5992-465D-81E3-3216849C7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201" y="3239936"/>
                  <a:ext cx="4953000" cy="1172210"/>
                </a:xfrm>
                <a:prstGeom prst="rect">
                  <a:avLst/>
                </a:prstGeom>
                <a:blipFill>
                  <a:blip r:embed="rId5"/>
                  <a:stretch>
                    <a:fillRect b="-36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6B6382-4290-4599-B260-762FD0E2B935}"/>
                </a:ext>
              </a:extLst>
            </p:cNvPr>
            <p:cNvSpPr/>
            <p:nvPr/>
          </p:nvSpPr>
          <p:spPr bwMode="auto">
            <a:xfrm>
              <a:off x="5681854" y="3240193"/>
              <a:ext cx="2909764" cy="1223513"/>
            </a:xfrm>
            <a:prstGeom prst="rect">
              <a:avLst/>
            </a:prstGeom>
            <a:noFill/>
            <a:ln w="19050" cap="flat" cmpd="sng" algn="ctr">
              <a:solidFill>
                <a:srgbClr val="3333C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5637A9-A64D-4631-82C5-C82E9D5BD463}"/>
              </a:ext>
            </a:extLst>
          </p:cNvPr>
          <p:cNvGrpSpPr/>
          <p:nvPr/>
        </p:nvGrpSpPr>
        <p:grpSpPr>
          <a:xfrm>
            <a:off x="7854218" y="2149844"/>
            <a:ext cx="2375070" cy="1557147"/>
            <a:chOff x="2692729" y="3253088"/>
            <a:chExt cx="2375070" cy="155714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A17C9C-0B24-4A0C-A2FD-859EB9F4BD7F}"/>
                </a:ext>
              </a:extLst>
            </p:cNvPr>
            <p:cNvSpPr/>
            <p:nvPr/>
          </p:nvSpPr>
          <p:spPr bwMode="auto">
            <a:xfrm>
              <a:off x="3066214" y="3253088"/>
              <a:ext cx="1767960" cy="1210618"/>
            </a:xfrm>
            <a:prstGeom prst="rect">
              <a:avLst/>
            </a:prstGeom>
            <a:noFill/>
            <a:ln w="19050" cap="flat" cmpd="sng" algn="ctr">
              <a:solidFill>
                <a:srgbClr val="3333C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6147162-1BDE-46A7-B8EA-81937464678C}"/>
                    </a:ext>
                  </a:extLst>
                </p:cNvPr>
                <p:cNvSpPr txBox="1"/>
                <p:nvPr/>
              </p:nvSpPr>
              <p:spPr>
                <a:xfrm>
                  <a:off x="2692729" y="3282957"/>
                  <a:ext cx="2375070" cy="1527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zh-CN" sz="1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zh-CN" sz="1600" dirty="0"/>
                </a:p>
                <a:p>
                  <a:endParaRPr lang="en-US" altLang="zh-CN" sz="16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6147162-1BDE-46A7-B8EA-819374646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729" y="3282957"/>
                  <a:ext cx="2375070" cy="15272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箭头: 下 74">
            <a:extLst>
              <a:ext uri="{FF2B5EF4-FFF2-40B4-BE49-F238E27FC236}">
                <a16:creationId xmlns:a16="http://schemas.microsoft.com/office/drawing/2014/main" id="{C5869684-80EA-47EC-A80F-E2B24A0F4283}"/>
              </a:ext>
            </a:extLst>
          </p:cNvPr>
          <p:cNvSpPr/>
          <p:nvPr/>
        </p:nvSpPr>
        <p:spPr bwMode="auto">
          <a:xfrm rot="16200000">
            <a:off x="7778350" y="2494386"/>
            <a:ext cx="305013" cy="467250"/>
          </a:xfrm>
          <a:prstGeom prst="down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853C6F-36CD-4AE6-9971-A1E19B2135D4}"/>
              </a:ext>
            </a:extLst>
          </p:cNvPr>
          <p:cNvSpPr txBox="1"/>
          <p:nvPr/>
        </p:nvSpPr>
        <p:spPr>
          <a:xfrm>
            <a:off x="9282847" y="355219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对偶命题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994277-35D3-4220-9E6B-70994A9ACA91}"/>
              </a:ext>
            </a:extLst>
          </p:cNvPr>
          <p:cNvSpPr txBox="1"/>
          <p:nvPr/>
        </p:nvSpPr>
        <p:spPr>
          <a:xfrm>
            <a:off x="3290586" y="338382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如何衡量两个凸集的间距</a:t>
            </a:r>
            <a:r>
              <a:rPr lang="en-US" altLang="zh-CN" dirty="0"/>
              <a:t>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D87ECEC-E1ED-49AE-B754-B20416125352}"/>
                  </a:ext>
                </a:extLst>
              </p:cNvPr>
              <p:cNvSpPr/>
              <p:nvPr/>
            </p:nvSpPr>
            <p:spPr>
              <a:xfrm>
                <a:off x="1633756" y="3786821"/>
                <a:ext cx="8095691" cy="2964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Cambria Math" panose="02040503050406030204" pitchFamily="18" charset="0"/>
                  </a:rPr>
                  <a:t>Proof: </a:t>
                </a: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定义拉格朗日函数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考虑对偶函数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lit/>
                                </m:r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unc>
                                <m:func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 smtClean="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&amp;+</m:t>
                              </m:r>
                              <m:func>
                                <m:func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  &amp;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&amp;−∞ 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1400" b="0" dirty="0">
                    <a:latin typeface="Cambria Math" panose="02040503050406030204" pitchFamily="18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&gt;−∞</m:t>
                    </m:r>
                    <m:r>
                      <a:rPr lang="zh-CN" altLang="en-US" sz="1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400" b="0" dirty="0">
                    <a:latin typeface="Cambria Math" panose="02040503050406030204" pitchFamily="18" charset="0"/>
                  </a:rPr>
                  <a:t>定义域</a:t>
                </a:r>
                <a:r>
                  <a:rPr lang="en-US" altLang="zh-CN" sz="1400" b="0" dirty="0">
                    <a:latin typeface="Cambria Math" panose="02040503050406030204" pitchFamily="18" charset="0"/>
                  </a:rPr>
                  <a:t>/</a:t>
                </a:r>
                <a:r>
                  <a:rPr lang="zh-CN" altLang="en-US" sz="1400" b="0" dirty="0">
                    <a:latin typeface="Cambria Math" panose="02040503050406030204" pitchFamily="18" charset="0"/>
                  </a:rPr>
                  <a:t>可行域为</a:t>
                </a:r>
                <a:endParaRPr lang="en-US" altLang="zh-CN" sz="1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0" smtClean="0">
                          <a:latin typeface="Cambria Math" panose="02040503050406030204" pitchFamily="18" charset="0"/>
                        </a:rPr>
                        <m:t>𝐝𝐨𝐦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=0,</m:t>
                          </m:r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=0,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≤1,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altLang="zh-CN" sz="1400" b="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在该定义域上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1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1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 ,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D87ECEC-E1ED-49AE-B754-B20416125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56" y="3786821"/>
                <a:ext cx="8095691" cy="2964466"/>
              </a:xfrm>
              <a:prstGeom prst="rect">
                <a:avLst/>
              </a:prstGeom>
              <a:blipFill>
                <a:blip r:embed="rId7"/>
                <a:stretch>
                  <a:fillRect l="-226" t="-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4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546106E-31DF-4441-BABB-93A0E708DA03}"/>
              </a:ext>
            </a:extLst>
          </p:cNvPr>
          <p:cNvGrpSpPr/>
          <p:nvPr/>
        </p:nvGrpSpPr>
        <p:grpSpPr>
          <a:xfrm>
            <a:off x="3990978" y="1425944"/>
            <a:ext cx="4953000" cy="1223770"/>
            <a:chOff x="4664201" y="3239936"/>
            <a:chExt cx="4953000" cy="1223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40ECADC9-9EF6-4C2E-92BB-1D9F8672117A}"/>
                    </a:ext>
                  </a:extLst>
                </p:cNvPr>
                <p:cNvSpPr/>
                <p:nvPr/>
              </p:nvSpPr>
              <p:spPr>
                <a:xfrm>
                  <a:off x="4664201" y="3239936"/>
                  <a:ext cx="4953000" cy="117221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max</m:t>
                            </m:r>
                            <m:r>
                              <a:rPr lang="en-US" altLang="zh-CN" sz="16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</m:fName>
                          <m:e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zh-CN" sz="16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16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(2)</m:t>
                                </m:r>
                              </m:sup>
                            </m:sSup>
                            <m:r>
                              <a:rPr lang="en-US" altLang="zh-CN" sz="16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CN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&amp;=−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&amp;≤1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≥0&amp;, 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</m:t>
                                    </m:r>
                                  </m:e>
                                </m:eqAr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40ECADC9-9EF6-4C2E-92BB-1D9F867211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201" y="3239936"/>
                  <a:ext cx="4953000" cy="1172210"/>
                </a:xfrm>
                <a:prstGeom prst="rect">
                  <a:avLst/>
                </a:prstGeom>
                <a:blipFill>
                  <a:blip r:embed="rId3"/>
                  <a:stretch>
                    <a:fillRect b="-36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6FB8A7-F823-4C39-B1EC-035A400E4BA6}"/>
                </a:ext>
              </a:extLst>
            </p:cNvPr>
            <p:cNvSpPr/>
            <p:nvPr/>
          </p:nvSpPr>
          <p:spPr bwMode="auto">
            <a:xfrm>
              <a:off x="5681854" y="3240193"/>
              <a:ext cx="2909764" cy="1223513"/>
            </a:xfrm>
            <a:prstGeom prst="rect">
              <a:avLst/>
            </a:prstGeom>
            <a:noFill/>
            <a:ln w="19050" cap="flat" cmpd="sng" algn="ctr">
              <a:solidFill>
                <a:srgbClr val="3333C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/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6E331B-8EA7-4A7A-9DCF-3CD27A7C7D93}"/>
              </a:ext>
            </a:extLst>
          </p:cNvPr>
          <p:cNvGrpSpPr/>
          <p:nvPr/>
        </p:nvGrpSpPr>
        <p:grpSpPr>
          <a:xfrm>
            <a:off x="2133221" y="1425944"/>
            <a:ext cx="2375070" cy="1557147"/>
            <a:chOff x="2692729" y="3253088"/>
            <a:chExt cx="2375070" cy="155714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AC01E3D-84F2-4D0E-B0CD-55FD3D5D2C82}"/>
                </a:ext>
              </a:extLst>
            </p:cNvPr>
            <p:cNvSpPr/>
            <p:nvPr/>
          </p:nvSpPr>
          <p:spPr bwMode="auto">
            <a:xfrm>
              <a:off x="3066214" y="3253088"/>
              <a:ext cx="1767960" cy="1210618"/>
            </a:xfrm>
            <a:prstGeom prst="rect">
              <a:avLst/>
            </a:prstGeom>
            <a:noFill/>
            <a:ln w="19050" cap="flat" cmpd="sng" algn="ctr">
              <a:solidFill>
                <a:srgbClr val="3333C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9AE5FA3-94DC-4E06-B7CF-456789DB9B34}"/>
                    </a:ext>
                  </a:extLst>
                </p:cNvPr>
                <p:cNvSpPr txBox="1"/>
                <p:nvPr/>
              </p:nvSpPr>
              <p:spPr>
                <a:xfrm>
                  <a:off x="2692729" y="3282957"/>
                  <a:ext cx="2375070" cy="15272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zh-CN" sz="1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zh-CN" sz="1600" dirty="0"/>
                </a:p>
                <a:p>
                  <a:endParaRPr lang="en-US" altLang="zh-CN" sz="16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9AE5FA3-94DC-4E06-B7CF-456789DB9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729" y="3282957"/>
                  <a:ext cx="2375070" cy="15272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128D275A-9237-4C81-8612-A0AD808418DD}"/>
              </a:ext>
            </a:extLst>
          </p:cNvPr>
          <p:cNvSpPr/>
          <p:nvPr/>
        </p:nvSpPr>
        <p:spPr>
          <a:xfrm>
            <a:off x="4303019" y="1889360"/>
            <a:ext cx="693473" cy="3013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8F8C98-7D83-485C-A40D-FDD2F43962B6}"/>
                  </a:ext>
                </a:extLst>
              </p:cNvPr>
              <p:cNvSpPr txBox="1"/>
              <p:nvPr/>
            </p:nvSpPr>
            <p:spPr>
              <a:xfrm>
                <a:off x="1600974" y="2671352"/>
                <a:ext cx="4543425" cy="1496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400" dirty="0"/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𝔹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8F8C98-7D83-485C-A40D-FDD2F4396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974" y="2671352"/>
                <a:ext cx="4543425" cy="14960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74">
            <a:extLst>
              <a:ext uri="{FF2B5EF4-FFF2-40B4-BE49-F238E27FC236}">
                <a16:creationId xmlns:a16="http://schemas.microsoft.com/office/drawing/2014/main" id="{DFB9DE25-25C8-4A85-94E5-96F830B10F1D}"/>
              </a:ext>
            </a:extLst>
          </p:cNvPr>
          <p:cNvSpPr/>
          <p:nvPr/>
        </p:nvSpPr>
        <p:spPr bwMode="auto">
          <a:xfrm>
            <a:off x="3702399" y="4102007"/>
            <a:ext cx="340576" cy="390122"/>
          </a:xfrm>
          <a:prstGeom prst="down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36480A0-3431-4F38-B316-E0DB0E5E3F56}"/>
                  </a:ext>
                </a:extLst>
              </p:cNvPr>
              <p:cNvSpPr txBox="1"/>
              <p:nvPr/>
            </p:nvSpPr>
            <p:spPr>
              <a:xfrm>
                <a:off x="1759620" y="4447681"/>
                <a:ext cx="4226132" cy="2326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zh-CN" sz="1400" dirty="0"/>
                                <m:t> </m:t>
                              </m:r>
                            </m:e>
                            <m:e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1400" b="0" i="1" dirty="0" smtClean="0">
                                                  <a:solidFill>
                                                    <a:srgbClr val="0F8FE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400" b="0" i="1" dirty="0" smtClean="0">
                                                  <a:solidFill>
                                                    <a:srgbClr val="0F8FE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1400" b="0" i="1" dirty="0" smtClean="0">
                                              <a:solidFill>
                                                <a:srgbClr val="0F8FE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1400" b="0" i="1" dirty="0" smtClean="0">
                                                  <a:solidFill>
                                                    <a:srgbClr val="0F8FE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400" b="0" i="1" dirty="0" smtClean="0">
                                                  <a:solidFill>
                                                    <a:srgbClr val="0F8FE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1400" b="0" i="1" dirty="0" smtClean="0">
                                                      <a:solidFill>
                                                        <a:srgbClr val="0F8FE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1400" b="0" i="1" dirty="0" smtClean="0">
                                                      <a:solidFill>
                                                        <a:srgbClr val="0F8FEF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≤1, </m:t>
                              </m:r>
                              <m:sSubSup>
                                <m:sSubSupPr>
                                  <m:ctrlP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solidFill>
                                        <a:srgbClr val="0F8FE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dirty="0" smtClean="0">
                                          <a:solidFill>
                                            <a:srgbClr val="0F8FE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sz="1400" b="0" i="1" dirty="0" smtClean="0">
                                  <a:solidFill>
                                    <a:srgbClr val="0F8FE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400" dirty="0"/>
              </a:p>
              <a:p>
                <a:r>
                  <a:rPr lang="zh-CN" altLang="en-US" sz="1400" dirty="0"/>
                  <a:t>这里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=0,….,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36480A0-3431-4F38-B316-E0DB0E5E3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620" y="4447681"/>
                <a:ext cx="4226132" cy="2326727"/>
              </a:xfrm>
              <a:prstGeom prst="rect">
                <a:avLst/>
              </a:prstGeom>
              <a:blipFill>
                <a:blip r:embed="rId6"/>
                <a:stretch>
                  <a:fillRect l="-433" b="-1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BA78068-C431-40DD-88B9-D33A42AD787D}"/>
              </a:ext>
            </a:extLst>
          </p:cNvPr>
          <p:cNvGrpSpPr/>
          <p:nvPr/>
        </p:nvGrpSpPr>
        <p:grpSpPr>
          <a:xfrm>
            <a:off x="7463216" y="1425943"/>
            <a:ext cx="5324475" cy="1281248"/>
            <a:chOff x="2359236" y="2717933"/>
            <a:chExt cx="5324475" cy="1281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C607038-55FC-4BF7-B07F-345C54A8EA61}"/>
                    </a:ext>
                  </a:extLst>
                </p:cNvPr>
                <p:cNvSpPr txBox="1"/>
                <p:nvPr/>
              </p:nvSpPr>
              <p:spPr>
                <a:xfrm>
                  <a:off x="2359236" y="2717933"/>
                  <a:ext cx="5324475" cy="12812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&amp;=−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等线" panose="02010600030101010101" pitchFamily="2" charset="-122"/>
                                                    <a:cs typeface="Times New Roman" panose="020206030504050203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zh-CN" altLang="zh-CN" sz="160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sz="1600" i="1">
                                                        <a:latin typeface="Cambria Math" panose="02040503050406030204" pitchFamily="18" charset="0"/>
                                                        <a:ea typeface="等线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CN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&amp;≤1</m:t>
                                    </m:r>
                                  </m:e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≥0&amp;,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≥0</m:t>
                                    </m:r>
                                  </m:e>
                                  <m:e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zh-CN" altLang="zh-CN" sz="1600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i="1" kern="1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sz="1600" i="1" kern="1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i="1" kern="100">
                                                <a:latin typeface="Cambria Math" panose="02040503050406030204" pitchFamily="18" charset="0"/>
                                                <a:ea typeface="等线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altLang="zh-CN" sz="1600" b="0" i="1" kern="100" smtClean="0"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≥0</m:t>
                                    </m:r>
                                  </m:e>
                                </m:eqAr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C607038-55FC-4BF7-B07F-345C54A8E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236" y="2717933"/>
                  <a:ext cx="5324475" cy="12812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D20801B-2F70-44E9-B5AF-BF8506E2BD36}"/>
                </a:ext>
              </a:extLst>
            </p:cNvPr>
            <p:cNvSpPr/>
            <p:nvPr/>
          </p:nvSpPr>
          <p:spPr bwMode="auto">
            <a:xfrm>
              <a:off x="3628976" y="2738271"/>
              <a:ext cx="2933751" cy="1260910"/>
            </a:xfrm>
            <a:prstGeom prst="rect">
              <a:avLst/>
            </a:prstGeom>
            <a:noFill/>
            <a:ln w="19050" cap="flat" cmpd="sng" algn="ctr">
              <a:solidFill>
                <a:srgbClr val="3333CC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defTabSz="914400"/>
              <a:endParaRPr lang="zh-CN" altLang="en-US" dirty="0"/>
            </a:p>
          </p:txBody>
        </p:sp>
      </p:grpSp>
      <p:sp>
        <p:nvSpPr>
          <p:cNvPr id="18" name="箭头: 下 74">
            <a:extLst>
              <a:ext uri="{FF2B5EF4-FFF2-40B4-BE49-F238E27FC236}">
                <a16:creationId xmlns:a16="http://schemas.microsoft.com/office/drawing/2014/main" id="{FA35E8F6-B87F-4D6B-B9D1-D1C046FCB652}"/>
              </a:ext>
            </a:extLst>
          </p:cNvPr>
          <p:cNvSpPr/>
          <p:nvPr/>
        </p:nvSpPr>
        <p:spPr bwMode="auto">
          <a:xfrm rot="16200000">
            <a:off x="8122048" y="1698693"/>
            <a:ext cx="407254" cy="735747"/>
          </a:xfrm>
          <a:prstGeom prst="down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defTabSz="914400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DC5EF8-5191-4DFA-9DB0-0324FABCDA7B}"/>
              </a:ext>
            </a:extLst>
          </p:cNvPr>
          <p:cNvSpPr txBox="1"/>
          <p:nvPr/>
        </p:nvSpPr>
        <p:spPr>
          <a:xfrm>
            <a:off x="4365694" y="2198551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014929-DFFA-43D9-A24B-39FB8579444D}"/>
              </a:ext>
            </a:extLst>
          </p:cNvPr>
          <p:cNvSpPr txBox="1"/>
          <p:nvPr/>
        </p:nvSpPr>
        <p:spPr>
          <a:xfrm>
            <a:off x="8001421" y="2228822"/>
            <a:ext cx="85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避碰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7857185-DF7F-44FF-BC65-1105547EE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176" y="2964037"/>
            <a:ext cx="431760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2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8288" y="17150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泊车规划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8288" y="24691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算法思路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rgbClr val="568D1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8288" y="32232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个人反思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876703" y="3121650"/>
            <a:ext cx="497964" cy="497964"/>
            <a:chOff x="6535243" y="2524701"/>
            <a:chExt cx="717051" cy="717051"/>
          </a:xfrm>
        </p:grpSpPr>
        <p:sp>
          <p:nvSpPr>
            <p:cNvPr id="16" name="泪滴形 15"/>
            <p:cNvSpPr/>
            <p:nvPr/>
          </p:nvSpPr>
          <p:spPr>
            <a:xfrm rot="8247616">
              <a:off x="6535243" y="2524701"/>
              <a:ext cx="717051" cy="717051"/>
            </a:xfrm>
            <a:prstGeom prst="teardrop">
              <a:avLst/>
            </a:prstGeom>
            <a:solidFill>
              <a:srgbClr val="568D11"/>
            </a:solidFill>
            <a:ln>
              <a:solidFill>
                <a:srgbClr val="568D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604000" y="2588424"/>
              <a:ext cx="574014" cy="5740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68D11"/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83906"/>
      </p:ext>
    </p:extLst>
  </p:cSld>
  <p:clrMapOvr>
    <a:masterClrMapping/>
  </p:clrMapOvr>
  <p:transition spd="slow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</p:bldLst>
  </p:timing>
</p:sld>
</file>

<file path=ppt/theme/theme1.xml><?xml version="1.0" encoding="utf-8"?>
<a:theme xmlns:a="http://schemas.openxmlformats.org/drawingml/2006/main" name="1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735</Words>
  <Application>Microsoft Office PowerPoint</Application>
  <PresentationFormat>宽屏</PresentationFormat>
  <Paragraphs>128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 Unicode MS</vt:lpstr>
      <vt:lpstr>等线</vt:lpstr>
      <vt:lpstr>黑体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Administrator</dc:creator>
  <dc:description>1</dc:description>
  <cp:lastModifiedBy>PC</cp:lastModifiedBy>
  <cp:revision>421</cp:revision>
  <dcterms:created xsi:type="dcterms:W3CDTF">2014-06-18T03:33:00Z</dcterms:created>
  <dcterms:modified xsi:type="dcterms:W3CDTF">2022-04-07T01:19:27Z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